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1"/>
  </p:notesMasterIdLst>
  <p:handoutMasterIdLst>
    <p:handoutMasterId r:id="rId22"/>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8" r:id="rId17"/>
    <p:sldId id="385" r:id="rId18"/>
    <p:sldId id="404" r:id="rId19"/>
    <p:sldId id="390" r:id="rId20"/>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03" autoAdjust="0"/>
  </p:normalViewPr>
  <p:slideViewPr>
    <p:cSldViewPr snapToGrid="0">
      <p:cViewPr varScale="1">
        <p:scale>
          <a:sx n="91" d="100"/>
          <a:sy n="91" d="100"/>
        </p:scale>
        <p:origin x="114" y="70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7/12/2021</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a:solidFill>
                  <a:srgbClr val="000000"/>
                </a:solidFill>
                <a:effectLst/>
                <a:latin typeface="Arial"/>
                <a:ea typeface="Arial"/>
                <a:cs typeface="Arial"/>
                <a:sym typeface="Arial"/>
              </a:rPr>
              <a:t>These are the resources that you should have access to during this workshop. </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err="1">
                <a:solidFill>
                  <a:srgbClr val="000000"/>
                </a:solidFill>
                <a:effectLst/>
                <a:latin typeface="Arial"/>
                <a:ea typeface="Arial"/>
                <a:cs typeface="Arial"/>
                <a:sym typeface="Arial"/>
              </a:rPr>
              <a:t>Rstudio</a:t>
            </a:r>
            <a:r>
              <a:rPr lang="en-US" sz="1100" b="0" i="0" u="none" strike="noStrike" cap="none">
                <a:solidFill>
                  <a:srgbClr val="000000"/>
                </a:solidFill>
                <a:effectLst/>
                <a:latin typeface="Arial"/>
                <a:ea typeface="Arial"/>
                <a:cs typeface="Arial"/>
                <a:sym typeface="Arial"/>
              </a:rPr>
              <a:t> cloud application, we haven’t gotten to that yet so don’t worry about that yet</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a:solidFill>
                  <a:srgbClr val="000000"/>
                </a:solidFill>
                <a:effectLst/>
                <a:latin typeface="Arial"/>
                <a:ea typeface="Arial"/>
                <a:cs typeface="Arial"/>
                <a:sym typeface="Arial"/>
              </a:rPr>
              <a:t> and can use Zoom on it, </a:t>
            </a:r>
            <a:r>
              <a:rPr lang="en-US" sz="1100" b="0" i="0" u="none" strike="noStrike" cap="none">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a:p>
        </p:txBody>
      </p:sp>
    </p:spTree>
    <p:extLst>
      <p:ext uri="{BB962C8B-B14F-4D97-AF65-F5344CB8AC3E}">
        <p14:creationId xmlns:p14="http://schemas.microsoft.com/office/powerpoint/2010/main" val="88365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err="1">
                <a:solidFill>
                  <a:srgbClr val="000000"/>
                </a:solidFill>
                <a:effectLst/>
                <a:latin typeface="Arial"/>
                <a:ea typeface="Arial"/>
                <a:cs typeface="Arial"/>
                <a:sym typeface="Arial"/>
              </a:rPr>
              <a:t>DataOps</a:t>
            </a:r>
            <a:r>
              <a:rPr lang="en-US" sz="1100" b="0" i="0" u="none" strike="noStrike" cap="none">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a:p>
        </p:txBody>
      </p:sp>
    </p:spTree>
    <p:extLst>
      <p:ext uri="{BB962C8B-B14F-4D97-AF65-F5344CB8AC3E}">
        <p14:creationId xmlns:p14="http://schemas.microsoft.com/office/powerpoint/2010/main" val="115403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His current clinical practice, in addition to clinical chemistry, includes leading informatics projects to make better use of existing laboratory data in the form of live operational dashboards, test utilization reports, and identification of missing patient diagnoses. </a:t>
            </a: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Amrom Obstfeld MD, PhD, is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7/12/2021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7/12/2021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a:t>
            </a:r>
          </a:p>
          <a:p>
            <a:r>
              <a:rPr lang="en-US" sz="2800">
                <a:solidFill>
                  <a:schemeClr val="tx1">
                    <a:lumMod val="65000"/>
                    <a:lumOff val="35000"/>
                  </a:schemeClr>
                </a:solidFill>
              </a:rPr>
              <a:t>July 15, 2021</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Setup</a:t>
            </a: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a:t>1</a:t>
              </a:r>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a:t>2</a:t>
              </a:r>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a:t> Participants muted</a:t>
            </a:r>
          </a:p>
          <a:p>
            <a:pPr marL="171450" indent="-171450">
              <a:buFont typeface="Arial" panose="020B0604020202020204" pitchFamily="34" charset="0"/>
              <a:buChar char="•"/>
            </a:pPr>
            <a:r>
              <a:rPr lang="en-US" sz="4800"/>
              <a:t> Chat window</a:t>
            </a:r>
          </a:p>
          <a:p>
            <a:pPr marL="171450" lvl="1" indent="-171450">
              <a:buFont typeface="Arial" panose="020B0604020202020204" pitchFamily="34" charset="0"/>
              <a:buChar char="•"/>
            </a:pPr>
            <a:r>
              <a:rPr lang="en-US" sz="4800"/>
              <a:t> Non-verbal feedback</a:t>
            </a:r>
          </a:p>
          <a:p>
            <a:pPr marL="171450" lvl="1" indent="-171450">
              <a:buFont typeface="Arial" panose="020B0604020202020204" pitchFamily="34" charset="0"/>
              <a:buChar char="•"/>
            </a:pPr>
            <a:r>
              <a:rPr lang="en-US" sz="480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420392" y="2220272"/>
            <a:ext cx="8309534"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Breakout session</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Practice is key! </a:t>
            </a:r>
            <a:endParaRPr sz="360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19</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424776529"/>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a:rPr>
                        <a:t>July 15,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a:rPr>
                        <a:t>1:00 pm - 1:30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1:35 pm - 2:05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2:20 pm - 3:15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a:solidFill>
                            <a:srgbClr val="212121"/>
                          </a:solidFill>
                          <a:effectLst/>
                          <a:latin typeface="Arial"/>
                        </a:rPr>
                        <a:t>Joe Rudolf</a:t>
                      </a:r>
                      <a:endParaRPr lang="en-US"/>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Stephan </a:t>
                      </a:r>
                      <a:r>
                        <a:rPr lang="en-US" sz="1800" b="0" i="0" u="none" strike="noStrike" err="1">
                          <a:solidFill>
                            <a:srgbClr val="212121"/>
                          </a:solidFill>
                          <a:effectLst/>
                          <a:latin typeface="Arial"/>
                        </a:rPr>
                        <a:t>Kadauke</a:t>
                      </a:r>
                      <a:endParaRPr lang="en-US" sz="180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a:rPr>
                        <a:t>July 16,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1:00 pm - 2:30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Transformation  </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Amrom Obstfeld</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2:45 pm - 4:15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Dan Herman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4:30 pm - 5:00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Stephan Kadauke</a:t>
            </a:r>
            <a:endParaRPr>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Daniel Herman</a:t>
            </a:r>
            <a:endParaRPr>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spcBef>
                <a:spcPts val="2133"/>
              </a:spcBef>
              <a:buClr>
                <a:schemeClr val="dk1"/>
              </a:buClr>
              <a:buSzPts val="1100"/>
              <a:buNone/>
            </a:pPr>
            <a:r>
              <a:rPr lang="en">
                <a:solidFill>
                  <a:srgbClr val="434343"/>
                </a:solidFill>
              </a:rPr>
              <a:t>Director, Endocrinology Laboratory</a:t>
            </a:r>
            <a:endParaRPr>
              <a:solidFill>
                <a:srgbClr val="434343"/>
              </a:solidFill>
            </a:endParaRPr>
          </a:p>
          <a:p>
            <a:pPr marL="0" indent="0">
              <a:spcBef>
                <a:spcPts val="2133"/>
              </a:spcBef>
              <a:spcAft>
                <a:spcPts val="2133"/>
              </a:spcAft>
              <a:buNone/>
            </a:pPr>
            <a:r>
              <a:rPr lang="en">
                <a:solidFill>
                  <a:srgbClr val="434343"/>
                </a:solidFill>
              </a:rPr>
              <a:t>Hospital of the University of Pennsylvania</a:t>
            </a:r>
            <a:endParaRPr>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371644" y="1043940"/>
            <a:ext cx="4077123" cy="4072770"/>
          </a:xfrm>
          <a:prstGeom prst="rect">
            <a:avLst/>
          </a:prstGeom>
        </p:spPr>
      </p:pic>
    </p:spTree>
    <p:extLst>
      <p:ext uri="{BB962C8B-B14F-4D97-AF65-F5344CB8AC3E}">
        <p14:creationId xmlns:p14="http://schemas.microsoft.com/office/powerpoint/2010/main" val="1880996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1715</Words>
  <Application>Microsoft Office PowerPoint</Application>
  <PresentationFormat>Widescreen</PresentationFormat>
  <Paragraphs>146</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Narrow</vt:lpstr>
      <vt:lpstr>Courier New</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Sessions</vt:lpstr>
      <vt:lpstr>Your Setup</vt:lpstr>
      <vt:lpstr>Workshop Coursebook</vt:lpstr>
      <vt:lpstr>Using Zoom </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1</cp:revision>
  <dcterms:modified xsi:type="dcterms:W3CDTF">2021-07-12T21:21:14Z</dcterms:modified>
</cp:coreProperties>
</file>